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407" r:id="rId2"/>
  </p:sldMasterIdLst>
  <p:notesMasterIdLst>
    <p:notesMasterId r:id="rId10"/>
  </p:notesMasterIdLst>
  <p:handoutMasterIdLst>
    <p:handoutMasterId r:id="rId11"/>
  </p:handoutMasterIdLst>
  <p:sldIdLst>
    <p:sldId id="259" r:id="rId3"/>
    <p:sldId id="301" r:id="rId4"/>
    <p:sldId id="302" r:id="rId5"/>
    <p:sldId id="280" r:id="rId6"/>
    <p:sldId id="292" r:id="rId7"/>
    <p:sldId id="296" r:id="rId8"/>
    <p:sldId id="281" r:id="rId9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4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9" autoAdjust="0"/>
    <p:restoredTop sz="87856" autoAdjust="0"/>
  </p:normalViewPr>
  <p:slideViewPr>
    <p:cSldViewPr snapToObjects="1">
      <p:cViewPr varScale="1">
        <p:scale>
          <a:sx n="60" d="100"/>
          <a:sy n="60" d="100"/>
        </p:scale>
        <p:origin x="171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5176A-7015-4051-BFCC-7571FFDDDC5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4902348-4798-44EA-B867-86B2229CE427}">
      <dgm:prSet phldrT="[Szöveg]"/>
      <dgm:spPr/>
      <dgm:t>
        <a:bodyPr/>
        <a:lstStyle/>
        <a:p>
          <a:r>
            <a:rPr lang="hu-HU" dirty="0" smtClean="0"/>
            <a:t>Lefedettséget biztosít publikus mobil hálózatokkal nem lefedett helyeken</a:t>
          </a:r>
          <a:endParaRPr lang="hu-HU" dirty="0"/>
        </a:p>
      </dgm:t>
    </dgm:pt>
    <dgm:pt modelId="{EFA7C024-2FBD-45E1-A3DE-33FC8390CA74}" type="parTrans" cxnId="{7CEF72CA-3F20-45C5-9B36-C825F3FD9709}">
      <dgm:prSet/>
      <dgm:spPr/>
      <dgm:t>
        <a:bodyPr/>
        <a:lstStyle/>
        <a:p>
          <a:endParaRPr lang="hu-HU"/>
        </a:p>
      </dgm:t>
    </dgm:pt>
    <dgm:pt modelId="{C43620A1-AB4B-4029-B8F7-2ACA70203278}" type="sibTrans" cxnId="{7CEF72CA-3F20-45C5-9B36-C825F3FD9709}">
      <dgm:prSet/>
      <dgm:spPr/>
      <dgm:t>
        <a:bodyPr/>
        <a:lstStyle/>
        <a:p>
          <a:endParaRPr lang="hu-HU"/>
        </a:p>
      </dgm:t>
    </dgm:pt>
    <dgm:pt modelId="{BEFB6177-1DD9-4CA5-9FA8-06268FE4C9F3}">
      <dgm:prSet phldrT="[Szöveg]"/>
      <dgm:spPr/>
      <dgm:t>
        <a:bodyPr/>
        <a:lstStyle/>
        <a:p>
          <a:r>
            <a:rPr lang="hu-HU" smtClean="0"/>
            <a:t>Országos lefedettség	95,71%</a:t>
          </a:r>
          <a:endParaRPr lang="hu-HU" dirty="0" smtClean="0"/>
        </a:p>
        <a:p>
          <a:r>
            <a:rPr lang="hu-HU" dirty="0" smtClean="0"/>
            <a:t>Főutak lefedettség	95,79%</a:t>
          </a:r>
          <a:endParaRPr lang="hu-HU" dirty="0"/>
        </a:p>
      </dgm:t>
    </dgm:pt>
    <dgm:pt modelId="{59FE699B-BD4E-4664-B9EE-8A08EFDD4B29}" type="parTrans" cxnId="{F99CD03E-76E9-4CBF-9CEB-E754EDBD55D5}">
      <dgm:prSet/>
      <dgm:spPr/>
      <dgm:t>
        <a:bodyPr/>
        <a:lstStyle/>
        <a:p>
          <a:endParaRPr lang="hu-HU"/>
        </a:p>
      </dgm:t>
    </dgm:pt>
    <dgm:pt modelId="{E2AC7C3F-0FEE-49F4-B87A-734FBDCE75D6}" type="sibTrans" cxnId="{F99CD03E-76E9-4CBF-9CEB-E754EDBD55D5}">
      <dgm:prSet/>
      <dgm:spPr/>
      <dgm:t>
        <a:bodyPr/>
        <a:lstStyle/>
        <a:p>
          <a:endParaRPr lang="hu-HU"/>
        </a:p>
      </dgm:t>
    </dgm:pt>
    <dgm:pt modelId="{58706EE3-978B-44BD-BBCB-5DC0EA621659}">
      <dgm:prSet phldrT="[Szöveg]"/>
      <dgm:spPr/>
      <dgm:t>
        <a:bodyPr/>
        <a:lstStyle/>
        <a:p>
          <a:r>
            <a:rPr lang="hu-HU" dirty="0" smtClean="0"/>
            <a:t>Határszakaszok lefedettsége</a:t>
          </a:r>
          <a:endParaRPr lang="hu-HU" dirty="0"/>
        </a:p>
      </dgm:t>
    </dgm:pt>
    <dgm:pt modelId="{B2CD6318-A840-4AB8-912D-C0B1C6B392CF}" type="parTrans" cxnId="{0D8ED6A5-E8D3-46DF-9DCB-D94430006A57}">
      <dgm:prSet/>
      <dgm:spPr/>
      <dgm:t>
        <a:bodyPr/>
        <a:lstStyle/>
        <a:p>
          <a:endParaRPr lang="hu-HU"/>
        </a:p>
      </dgm:t>
    </dgm:pt>
    <dgm:pt modelId="{486F489C-A573-45D2-99DF-66D4A21E2E3A}" type="sibTrans" cxnId="{0D8ED6A5-E8D3-46DF-9DCB-D94430006A57}">
      <dgm:prSet/>
      <dgm:spPr/>
      <dgm:t>
        <a:bodyPr/>
        <a:lstStyle/>
        <a:p>
          <a:endParaRPr lang="hu-HU"/>
        </a:p>
      </dgm:t>
    </dgm:pt>
    <dgm:pt modelId="{844AF18E-18A1-4FAB-AC38-5B1A8B83CEFD}">
      <dgm:prSet phldrT="[Szöveg]"/>
      <dgm:spPr/>
      <dgm:t>
        <a:bodyPr/>
        <a:lstStyle/>
        <a:p>
          <a:r>
            <a:rPr lang="hu-HU" dirty="0" smtClean="0"/>
            <a:t>Ausztria      93,99%	Románia    99,7%</a:t>
          </a:r>
          <a:endParaRPr lang="hu-HU" dirty="0"/>
        </a:p>
      </dgm:t>
    </dgm:pt>
    <dgm:pt modelId="{AAE973B1-672D-42CD-BDA6-3A88041A5A96}" type="parTrans" cxnId="{F8E54DBB-9573-4D31-8F64-5E9F97C59AE6}">
      <dgm:prSet/>
      <dgm:spPr/>
      <dgm:t>
        <a:bodyPr/>
        <a:lstStyle/>
        <a:p>
          <a:endParaRPr lang="hu-HU"/>
        </a:p>
      </dgm:t>
    </dgm:pt>
    <dgm:pt modelId="{1E71A978-DB3A-41F0-B5C4-7B962AE539A0}" type="sibTrans" cxnId="{F8E54DBB-9573-4D31-8F64-5E9F97C59AE6}">
      <dgm:prSet/>
      <dgm:spPr/>
      <dgm:t>
        <a:bodyPr/>
        <a:lstStyle/>
        <a:p>
          <a:endParaRPr lang="hu-HU"/>
        </a:p>
      </dgm:t>
    </dgm:pt>
    <dgm:pt modelId="{2EC2AB02-38B8-4CF1-950A-C477B03DDB90}">
      <dgm:prSet phldrT="[Szöveg]"/>
      <dgm:spPr/>
      <dgm:t>
        <a:bodyPr/>
        <a:lstStyle/>
        <a:p>
          <a:r>
            <a:rPr lang="hu-HU" dirty="0" smtClean="0"/>
            <a:t>Szlovákia    79,91%	Szerbia       99,94</a:t>
          </a:r>
          <a:endParaRPr lang="hu-HU" dirty="0"/>
        </a:p>
      </dgm:t>
    </dgm:pt>
    <dgm:pt modelId="{4413A34F-2B25-48B5-9842-B15A5570090F}" type="parTrans" cxnId="{C9B602EA-8603-4971-B83D-3E20E0A875C4}">
      <dgm:prSet/>
      <dgm:spPr/>
      <dgm:t>
        <a:bodyPr/>
        <a:lstStyle/>
        <a:p>
          <a:endParaRPr lang="hu-HU"/>
        </a:p>
      </dgm:t>
    </dgm:pt>
    <dgm:pt modelId="{E71EA7E7-8BBD-4159-9D94-6BD7D3EDA18A}" type="sibTrans" cxnId="{C9B602EA-8603-4971-B83D-3E20E0A875C4}">
      <dgm:prSet/>
      <dgm:spPr/>
      <dgm:t>
        <a:bodyPr/>
        <a:lstStyle/>
        <a:p>
          <a:endParaRPr lang="hu-HU"/>
        </a:p>
      </dgm:t>
    </dgm:pt>
    <dgm:pt modelId="{04E673BF-5764-4B04-A0C8-925175A59B1B}">
      <dgm:prSet phldrT="[Szöveg]"/>
      <dgm:spPr/>
      <dgm:t>
        <a:bodyPr/>
        <a:lstStyle/>
        <a:p>
          <a:r>
            <a:rPr lang="hu-HU" dirty="0" smtClean="0"/>
            <a:t>Ukrajna      99,91%	</a:t>
          </a:r>
          <a:r>
            <a:rPr lang="hu-HU" dirty="0" err="1" smtClean="0"/>
            <a:t>Horváto</a:t>
          </a:r>
          <a:r>
            <a:rPr lang="hu-HU" dirty="0" smtClean="0"/>
            <a:t>.    97,4%</a:t>
          </a:r>
          <a:endParaRPr lang="hu-HU" dirty="0"/>
        </a:p>
      </dgm:t>
    </dgm:pt>
    <dgm:pt modelId="{90566FFF-DDF2-4243-9FA3-F577D116E3E9}" type="parTrans" cxnId="{AF1C4B66-992A-4C70-8CE5-A8F1C9E74C97}">
      <dgm:prSet/>
      <dgm:spPr/>
      <dgm:t>
        <a:bodyPr/>
        <a:lstStyle/>
        <a:p>
          <a:endParaRPr lang="hu-HU"/>
        </a:p>
      </dgm:t>
    </dgm:pt>
    <dgm:pt modelId="{28C1DCE1-A5EF-44BE-A438-047F8FEF2667}" type="sibTrans" cxnId="{AF1C4B66-992A-4C70-8CE5-A8F1C9E74C97}">
      <dgm:prSet/>
      <dgm:spPr/>
      <dgm:t>
        <a:bodyPr/>
        <a:lstStyle/>
        <a:p>
          <a:endParaRPr lang="hu-HU"/>
        </a:p>
      </dgm:t>
    </dgm:pt>
    <dgm:pt modelId="{126533D1-F169-44DD-8C6B-1C690803426B}">
      <dgm:prSet/>
      <dgm:spPr/>
      <dgm:t>
        <a:bodyPr/>
        <a:lstStyle/>
        <a:p>
          <a:r>
            <a:rPr lang="hu-HU" altLang="hu-HU" smtClean="0">
              <a:latin typeface="Arial" panose="020B0604020202020204" pitchFamily="34" charset="0"/>
              <a:cs typeface="Arial" panose="020B0604020202020204" pitchFamily="34" charset="0"/>
            </a:rPr>
            <a:t>Magas rendelkezésre állás</a:t>
          </a:r>
          <a:endParaRPr lang="hu-HU" dirty="0"/>
        </a:p>
      </dgm:t>
    </dgm:pt>
    <dgm:pt modelId="{BEE40032-F5C0-4702-9CC8-B19CA7323493}" type="parTrans" cxnId="{68AA3022-D547-4333-94CF-C87004B25B5C}">
      <dgm:prSet/>
      <dgm:spPr/>
      <dgm:t>
        <a:bodyPr/>
        <a:lstStyle/>
        <a:p>
          <a:endParaRPr lang="hu-HU"/>
        </a:p>
      </dgm:t>
    </dgm:pt>
    <dgm:pt modelId="{3D2DFE7A-995E-4C1D-83E5-15DB4975C315}" type="sibTrans" cxnId="{68AA3022-D547-4333-94CF-C87004B25B5C}">
      <dgm:prSet/>
      <dgm:spPr/>
      <dgm:t>
        <a:bodyPr/>
        <a:lstStyle/>
        <a:p>
          <a:endParaRPr lang="hu-HU"/>
        </a:p>
      </dgm:t>
    </dgm:pt>
    <dgm:pt modelId="{902C66E7-517B-4A0F-A0AB-8606754E7641}" type="pres">
      <dgm:prSet presAssocID="{9D55176A-7015-4051-BFCC-7571FFDDDC5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3385751-86FD-41C4-92C9-901FDCBA29DD}" type="pres">
      <dgm:prSet presAssocID="{126533D1-F169-44DD-8C6B-1C690803426B}" presName="comp" presStyleCnt="0"/>
      <dgm:spPr/>
    </dgm:pt>
    <dgm:pt modelId="{EF632EB5-6C03-4950-A1FC-DD8B667FA24A}" type="pres">
      <dgm:prSet presAssocID="{126533D1-F169-44DD-8C6B-1C690803426B}" presName="box" presStyleLbl="node1" presStyleIdx="0" presStyleCnt="4"/>
      <dgm:spPr/>
      <dgm:t>
        <a:bodyPr/>
        <a:lstStyle/>
        <a:p>
          <a:endParaRPr lang="hu-HU"/>
        </a:p>
      </dgm:t>
    </dgm:pt>
    <dgm:pt modelId="{18D0DB20-8AE7-468F-B59E-413BE74D73B9}" type="pres">
      <dgm:prSet presAssocID="{126533D1-F169-44DD-8C6B-1C690803426B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DAFB6225-D0A3-45F8-AC25-299782C3D04C}" type="pres">
      <dgm:prSet presAssocID="{126533D1-F169-44DD-8C6B-1C690803426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A10E8C-49F7-4E8C-968D-4A00DF3310D8}" type="pres">
      <dgm:prSet presAssocID="{3D2DFE7A-995E-4C1D-83E5-15DB4975C315}" presName="spacer" presStyleCnt="0"/>
      <dgm:spPr/>
    </dgm:pt>
    <dgm:pt modelId="{DEDC481D-2DE2-441F-B1B9-AD90C9F56825}" type="pres">
      <dgm:prSet presAssocID="{F4902348-4798-44EA-B867-86B2229CE427}" presName="comp" presStyleCnt="0"/>
      <dgm:spPr/>
    </dgm:pt>
    <dgm:pt modelId="{4A1A0C45-6187-4C99-AE3E-2C71C5E9D161}" type="pres">
      <dgm:prSet presAssocID="{F4902348-4798-44EA-B867-86B2229CE427}" presName="box" presStyleLbl="node1" presStyleIdx="1" presStyleCnt="4"/>
      <dgm:spPr/>
      <dgm:t>
        <a:bodyPr/>
        <a:lstStyle/>
        <a:p>
          <a:endParaRPr lang="hu-HU"/>
        </a:p>
      </dgm:t>
    </dgm:pt>
    <dgm:pt modelId="{AF0824FE-F32D-4AB8-9F01-EE63E002D801}" type="pres">
      <dgm:prSet presAssocID="{F4902348-4798-44EA-B867-86B2229CE427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hu-HU"/>
        </a:p>
      </dgm:t>
    </dgm:pt>
    <dgm:pt modelId="{EC21404E-2EA0-4BBD-A212-591B2C641593}" type="pres">
      <dgm:prSet presAssocID="{F4902348-4798-44EA-B867-86B2229CE42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A5C2A34-C9AB-41F4-AE00-66BFE3AFD9E5}" type="pres">
      <dgm:prSet presAssocID="{C43620A1-AB4B-4029-B8F7-2ACA70203278}" presName="spacer" presStyleCnt="0"/>
      <dgm:spPr/>
    </dgm:pt>
    <dgm:pt modelId="{9C52F9D2-2C9E-4954-A512-0730E3225505}" type="pres">
      <dgm:prSet presAssocID="{BEFB6177-1DD9-4CA5-9FA8-06268FE4C9F3}" presName="comp" presStyleCnt="0"/>
      <dgm:spPr/>
    </dgm:pt>
    <dgm:pt modelId="{F419BD04-DC8C-4A91-8938-7AD5D2AFCF2B}" type="pres">
      <dgm:prSet presAssocID="{BEFB6177-1DD9-4CA5-9FA8-06268FE4C9F3}" presName="box" presStyleLbl="node1" presStyleIdx="2" presStyleCnt="4"/>
      <dgm:spPr/>
      <dgm:t>
        <a:bodyPr/>
        <a:lstStyle/>
        <a:p>
          <a:endParaRPr lang="hu-HU"/>
        </a:p>
      </dgm:t>
    </dgm:pt>
    <dgm:pt modelId="{1A21AF19-0824-45A3-B906-2F12F793C33B}" type="pres">
      <dgm:prSet presAssocID="{BEFB6177-1DD9-4CA5-9FA8-06268FE4C9F3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hu-HU"/>
        </a:p>
      </dgm:t>
    </dgm:pt>
    <dgm:pt modelId="{D37BE23A-3E08-48C8-9A40-1F0B39D17685}" type="pres">
      <dgm:prSet presAssocID="{BEFB6177-1DD9-4CA5-9FA8-06268FE4C9F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AAB7CDB-2C57-40B7-9E24-9EE9CCBCDB00}" type="pres">
      <dgm:prSet presAssocID="{E2AC7C3F-0FEE-49F4-B87A-734FBDCE75D6}" presName="spacer" presStyleCnt="0"/>
      <dgm:spPr/>
    </dgm:pt>
    <dgm:pt modelId="{520BC394-FE40-4362-AEBE-71888C3B51AE}" type="pres">
      <dgm:prSet presAssocID="{58706EE3-978B-44BD-BBCB-5DC0EA621659}" presName="comp" presStyleCnt="0"/>
      <dgm:spPr/>
    </dgm:pt>
    <dgm:pt modelId="{8E076136-255A-4997-B95C-E72072C03291}" type="pres">
      <dgm:prSet presAssocID="{58706EE3-978B-44BD-BBCB-5DC0EA621659}" presName="box" presStyleLbl="node1" presStyleIdx="3" presStyleCnt="4" custScaleY="158388"/>
      <dgm:spPr/>
      <dgm:t>
        <a:bodyPr/>
        <a:lstStyle/>
        <a:p>
          <a:endParaRPr lang="hu-HU"/>
        </a:p>
      </dgm:t>
    </dgm:pt>
    <dgm:pt modelId="{ECFF9FA0-7D01-480F-A5B3-E4E83051DA02}" type="pres">
      <dgm:prSet presAssocID="{58706EE3-978B-44BD-BBCB-5DC0EA621659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16B165E9-0CDC-496E-A322-0F6B97A8469B}" type="pres">
      <dgm:prSet presAssocID="{58706EE3-978B-44BD-BBCB-5DC0EA62165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EABEAC6-5BAB-4912-B988-EDC492D3F796}" type="presOf" srcId="{126533D1-F169-44DD-8C6B-1C690803426B}" destId="{EF632EB5-6C03-4950-A1FC-DD8B667FA24A}" srcOrd="0" destOrd="0" presId="urn:microsoft.com/office/officeart/2005/8/layout/vList4"/>
    <dgm:cxn modelId="{68AA3022-D547-4333-94CF-C87004B25B5C}" srcId="{9D55176A-7015-4051-BFCC-7571FFDDDC50}" destId="{126533D1-F169-44DD-8C6B-1C690803426B}" srcOrd="0" destOrd="0" parTransId="{BEE40032-F5C0-4702-9CC8-B19CA7323493}" sibTransId="{3D2DFE7A-995E-4C1D-83E5-15DB4975C315}"/>
    <dgm:cxn modelId="{80CC5F3C-7D62-479B-99CA-6B44C4EFD2FE}" type="presOf" srcId="{58706EE3-978B-44BD-BBCB-5DC0EA621659}" destId="{8E076136-255A-4997-B95C-E72072C03291}" srcOrd="0" destOrd="0" presId="urn:microsoft.com/office/officeart/2005/8/layout/vList4"/>
    <dgm:cxn modelId="{1946EB35-25F1-4F6A-947C-859C7FD420F4}" type="presOf" srcId="{2EC2AB02-38B8-4CF1-950A-C477B03DDB90}" destId="{8E076136-255A-4997-B95C-E72072C03291}" srcOrd="0" destOrd="2" presId="urn:microsoft.com/office/officeart/2005/8/layout/vList4"/>
    <dgm:cxn modelId="{D44E93E0-9F8E-436B-B761-936CAE3F325E}" type="presOf" srcId="{2EC2AB02-38B8-4CF1-950A-C477B03DDB90}" destId="{16B165E9-0CDC-496E-A322-0F6B97A8469B}" srcOrd="1" destOrd="2" presId="urn:microsoft.com/office/officeart/2005/8/layout/vList4"/>
    <dgm:cxn modelId="{A47B9080-B3C6-4D63-9554-4612CCEFEED2}" type="presOf" srcId="{844AF18E-18A1-4FAB-AC38-5B1A8B83CEFD}" destId="{16B165E9-0CDC-496E-A322-0F6B97A8469B}" srcOrd="1" destOrd="1" presId="urn:microsoft.com/office/officeart/2005/8/layout/vList4"/>
    <dgm:cxn modelId="{E6CEB12F-F378-4F21-BD86-963D499C16C9}" type="presOf" srcId="{58706EE3-978B-44BD-BBCB-5DC0EA621659}" destId="{16B165E9-0CDC-496E-A322-0F6B97A8469B}" srcOrd="1" destOrd="0" presId="urn:microsoft.com/office/officeart/2005/8/layout/vList4"/>
    <dgm:cxn modelId="{2A94F622-808A-4909-84C8-4BAD8E3EA628}" type="presOf" srcId="{04E673BF-5764-4B04-A0C8-925175A59B1B}" destId="{16B165E9-0CDC-496E-A322-0F6B97A8469B}" srcOrd="1" destOrd="3" presId="urn:microsoft.com/office/officeart/2005/8/layout/vList4"/>
    <dgm:cxn modelId="{272B5293-B222-4FC1-B9C7-689EA36097CA}" type="presOf" srcId="{04E673BF-5764-4B04-A0C8-925175A59B1B}" destId="{8E076136-255A-4997-B95C-E72072C03291}" srcOrd="0" destOrd="3" presId="urn:microsoft.com/office/officeart/2005/8/layout/vList4"/>
    <dgm:cxn modelId="{1B5DB4B1-03ED-464C-8ED2-8B312244A827}" type="presOf" srcId="{844AF18E-18A1-4FAB-AC38-5B1A8B83CEFD}" destId="{8E076136-255A-4997-B95C-E72072C03291}" srcOrd="0" destOrd="1" presId="urn:microsoft.com/office/officeart/2005/8/layout/vList4"/>
    <dgm:cxn modelId="{7CEF72CA-3F20-45C5-9B36-C825F3FD9709}" srcId="{9D55176A-7015-4051-BFCC-7571FFDDDC50}" destId="{F4902348-4798-44EA-B867-86B2229CE427}" srcOrd="1" destOrd="0" parTransId="{EFA7C024-2FBD-45E1-A3DE-33FC8390CA74}" sibTransId="{C43620A1-AB4B-4029-B8F7-2ACA70203278}"/>
    <dgm:cxn modelId="{3741C95B-15A9-4D50-B2FB-E625D61D4246}" type="presOf" srcId="{9D55176A-7015-4051-BFCC-7571FFDDDC50}" destId="{902C66E7-517B-4A0F-A0AB-8606754E7641}" srcOrd="0" destOrd="0" presId="urn:microsoft.com/office/officeart/2005/8/layout/vList4"/>
    <dgm:cxn modelId="{77413C97-0956-4B14-BD51-B966DB4E433E}" type="presOf" srcId="{F4902348-4798-44EA-B867-86B2229CE427}" destId="{4A1A0C45-6187-4C99-AE3E-2C71C5E9D161}" srcOrd="0" destOrd="0" presId="urn:microsoft.com/office/officeart/2005/8/layout/vList4"/>
    <dgm:cxn modelId="{0D8ED6A5-E8D3-46DF-9DCB-D94430006A57}" srcId="{9D55176A-7015-4051-BFCC-7571FFDDDC50}" destId="{58706EE3-978B-44BD-BBCB-5DC0EA621659}" srcOrd="3" destOrd="0" parTransId="{B2CD6318-A840-4AB8-912D-C0B1C6B392CF}" sibTransId="{486F489C-A573-45D2-99DF-66D4A21E2E3A}"/>
    <dgm:cxn modelId="{38C9AB3B-FA43-41F3-86FE-D6366189E87A}" type="presOf" srcId="{BEFB6177-1DD9-4CA5-9FA8-06268FE4C9F3}" destId="{F419BD04-DC8C-4A91-8938-7AD5D2AFCF2B}" srcOrd="0" destOrd="0" presId="urn:microsoft.com/office/officeart/2005/8/layout/vList4"/>
    <dgm:cxn modelId="{57E8AA34-05A9-4D01-8121-F987FE6A1A52}" type="presOf" srcId="{126533D1-F169-44DD-8C6B-1C690803426B}" destId="{DAFB6225-D0A3-45F8-AC25-299782C3D04C}" srcOrd="1" destOrd="0" presId="urn:microsoft.com/office/officeart/2005/8/layout/vList4"/>
    <dgm:cxn modelId="{39F5029F-73C2-4E5D-A29C-83080A6B30F7}" type="presOf" srcId="{F4902348-4798-44EA-B867-86B2229CE427}" destId="{EC21404E-2EA0-4BBD-A212-591B2C641593}" srcOrd="1" destOrd="0" presId="urn:microsoft.com/office/officeart/2005/8/layout/vList4"/>
    <dgm:cxn modelId="{C7C729E1-D53A-4654-8B9D-6A65491073F9}" type="presOf" srcId="{BEFB6177-1DD9-4CA5-9FA8-06268FE4C9F3}" destId="{D37BE23A-3E08-48C8-9A40-1F0B39D17685}" srcOrd="1" destOrd="0" presId="urn:microsoft.com/office/officeart/2005/8/layout/vList4"/>
    <dgm:cxn modelId="{C9B602EA-8603-4971-B83D-3E20E0A875C4}" srcId="{58706EE3-978B-44BD-BBCB-5DC0EA621659}" destId="{2EC2AB02-38B8-4CF1-950A-C477B03DDB90}" srcOrd="1" destOrd="0" parTransId="{4413A34F-2B25-48B5-9842-B15A5570090F}" sibTransId="{E71EA7E7-8BBD-4159-9D94-6BD7D3EDA18A}"/>
    <dgm:cxn modelId="{F8E54DBB-9573-4D31-8F64-5E9F97C59AE6}" srcId="{58706EE3-978B-44BD-BBCB-5DC0EA621659}" destId="{844AF18E-18A1-4FAB-AC38-5B1A8B83CEFD}" srcOrd="0" destOrd="0" parTransId="{AAE973B1-672D-42CD-BDA6-3A88041A5A96}" sibTransId="{1E71A978-DB3A-41F0-B5C4-7B962AE539A0}"/>
    <dgm:cxn modelId="{AF1C4B66-992A-4C70-8CE5-A8F1C9E74C97}" srcId="{58706EE3-978B-44BD-BBCB-5DC0EA621659}" destId="{04E673BF-5764-4B04-A0C8-925175A59B1B}" srcOrd="2" destOrd="0" parTransId="{90566FFF-DDF2-4243-9FA3-F577D116E3E9}" sibTransId="{28C1DCE1-A5EF-44BE-A438-047F8FEF2667}"/>
    <dgm:cxn modelId="{F99CD03E-76E9-4CBF-9CEB-E754EDBD55D5}" srcId="{9D55176A-7015-4051-BFCC-7571FFDDDC50}" destId="{BEFB6177-1DD9-4CA5-9FA8-06268FE4C9F3}" srcOrd="2" destOrd="0" parTransId="{59FE699B-BD4E-4664-B9EE-8A08EFDD4B29}" sibTransId="{E2AC7C3F-0FEE-49F4-B87A-734FBDCE75D6}"/>
    <dgm:cxn modelId="{63E4D0CB-72AC-4755-B79A-D1838F920FC3}" type="presParOf" srcId="{902C66E7-517B-4A0F-A0AB-8606754E7641}" destId="{B3385751-86FD-41C4-92C9-901FDCBA29DD}" srcOrd="0" destOrd="0" presId="urn:microsoft.com/office/officeart/2005/8/layout/vList4"/>
    <dgm:cxn modelId="{B43A3A7E-4BB9-457D-A0AA-CD16E7FC85D5}" type="presParOf" srcId="{B3385751-86FD-41C4-92C9-901FDCBA29DD}" destId="{EF632EB5-6C03-4950-A1FC-DD8B667FA24A}" srcOrd="0" destOrd="0" presId="urn:microsoft.com/office/officeart/2005/8/layout/vList4"/>
    <dgm:cxn modelId="{6D493CC0-CF0E-40A4-8940-20FFC4566FEF}" type="presParOf" srcId="{B3385751-86FD-41C4-92C9-901FDCBA29DD}" destId="{18D0DB20-8AE7-468F-B59E-413BE74D73B9}" srcOrd="1" destOrd="0" presId="urn:microsoft.com/office/officeart/2005/8/layout/vList4"/>
    <dgm:cxn modelId="{45887D1B-B1A6-4CA9-B6AE-BA39FFC7F61F}" type="presParOf" srcId="{B3385751-86FD-41C4-92C9-901FDCBA29DD}" destId="{DAFB6225-D0A3-45F8-AC25-299782C3D04C}" srcOrd="2" destOrd="0" presId="urn:microsoft.com/office/officeart/2005/8/layout/vList4"/>
    <dgm:cxn modelId="{77FF5760-3D00-4E13-866B-6682332857C0}" type="presParOf" srcId="{902C66E7-517B-4A0F-A0AB-8606754E7641}" destId="{F4A10E8C-49F7-4E8C-968D-4A00DF3310D8}" srcOrd="1" destOrd="0" presId="urn:microsoft.com/office/officeart/2005/8/layout/vList4"/>
    <dgm:cxn modelId="{9733F75F-B060-4D81-B578-9B674F15C22E}" type="presParOf" srcId="{902C66E7-517B-4A0F-A0AB-8606754E7641}" destId="{DEDC481D-2DE2-441F-B1B9-AD90C9F56825}" srcOrd="2" destOrd="0" presId="urn:microsoft.com/office/officeart/2005/8/layout/vList4"/>
    <dgm:cxn modelId="{0C624E17-EA95-4146-BE65-53126EF6126B}" type="presParOf" srcId="{DEDC481D-2DE2-441F-B1B9-AD90C9F56825}" destId="{4A1A0C45-6187-4C99-AE3E-2C71C5E9D161}" srcOrd="0" destOrd="0" presId="urn:microsoft.com/office/officeart/2005/8/layout/vList4"/>
    <dgm:cxn modelId="{82B93AA8-6374-47F4-8DEA-C64BAFE441E5}" type="presParOf" srcId="{DEDC481D-2DE2-441F-B1B9-AD90C9F56825}" destId="{AF0824FE-F32D-4AB8-9F01-EE63E002D801}" srcOrd="1" destOrd="0" presId="urn:microsoft.com/office/officeart/2005/8/layout/vList4"/>
    <dgm:cxn modelId="{088798B8-9390-4A56-B880-D5A4AE91F99B}" type="presParOf" srcId="{DEDC481D-2DE2-441F-B1B9-AD90C9F56825}" destId="{EC21404E-2EA0-4BBD-A212-591B2C641593}" srcOrd="2" destOrd="0" presId="urn:microsoft.com/office/officeart/2005/8/layout/vList4"/>
    <dgm:cxn modelId="{7A582F7F-F5E6-43D6-800F-8917752D8EA7}" type="presParOf" srcId="{902C66E7-517B-4A0F-A0AB-8606754E7641}" destId="{AA5C2A34-C9AB-41F4-AE00-66BFE3AFD9E5}" srcOrd="3" destOrd="0" presId="urn:microsoft.com/office/officeart/2005/8/layout/vList4"/>
    <dgm:cxn modelId="{D449FBBC-EA15-4E49-9FA7-B5EF547545A1}" type="presParOf" srcId="{902C66E7-517B-4A0F-A0AB-8606754E7641}" destId="{9C52F9D2-2C9E-4954-A512-0730E3225505}" srcOrd="4" destOrd="0" presId="urn:microsoft.com/office/officeart/2005/8/layout/vList4"/>
    <dgm:cxn modelId="{596E9DF9-40D4-403D-83C4-B75A885656D7}" type="presParOf" srcId="{9C52F9D2-2C9E-4954-A512-0730E3225505}" destId="{F419BD04-DC8C-4A91-8938-7AD5D2AFCF2B}" srcOrd="0" destOrd="0" presId="urn:microsoft.com/office/officeart/2005/8/layout/vList4"/>
    <dgm:cxn modelId="{7BC0BEAD-F9E1-4A6E-B606-95413FF3AAE2}" type="presParOf" srcId="{9C52F9D2-2C9E-4954-A512-0730E3225505}" destId="{1A21AF19-0824-45A3-B906-2F12F793C33B}" srcOrd="1" destOrd="0" presId="urn:microsoft.com/office/officeart/2005/8/layout/vList4"/>
    <dgm:cxn modelId="{194F780D-C36E-4449-A9F8-4E6F6DC10E98}" type="presParOf" srcId="{9C52F9D2-2C9E-4954-A512-0730E3225505}" destId="{D37BE23A-3E08-48C8-9A40-1F0B39D17685}" srcOrd="2" destOrd="0" presId="urn:microsoft.com/office/officeart/2005/8/layout/vList4"/>
    <dgm:cxn modelId="{5FB9AB1F-ACA7-45DD-9205-C05909276EB5}" type="presParOf" srcId="{902C66E7-517B-4A0F-A0AB-8606754E7641}" destId="{0AAB7CDB-2C57-40B7-9E24-9EE9CCBCDB00}" srcOrd="5" destOrd="0" presId="urn:microsoft.com/office/officeart/2005/8/layout/vList4"/>
    <dgm:cxn modelId="{122414B8-2B74-4317-947B-1C78EEBFEEC7}" type="presParOf" srcId="{902C66E7-517B-4A0F-A0AB-8606754E7641}" destId="{520BC394-FE40-4362-AEBE-71888C3B51AE}" srcOrd="6" destOrd="0" presId="urn:microsoft.com/office/officeart/2005/8/layout/vList4"/>
    <dgm:cxn modelId="{96F64D84-D46F-4F32-9359-DFB799DD54FC}" type="presParOf" srcId="{520BC394-FE40-4362-AEBE-71888C3B51AE}" destId="{8E076136-255A-4997-B95C-E72072C03291}" srcOrd="0" destOrd="0" presId="urn:microsoft.com/office/officeart/2005/8/layout/vList4"/>
    <dgm:cxn modelId="{B9946360-A8C5-4164-AA75-B685BFE818F0}" type="presParOf" srcId="{520BC394-FE40-4362-AEBE-71888C3B51AE}" destId="{ECFF9FA0-7D01-480F-A5B3-E4E83051DA02}" srcOrd="1" destOrd="0" presId="urn:microsoft.com/office/officeart/2005/8/layout/vList4"/>
    <dgm:cxn modelId="{692D96B3-5241-4FD1-8DC9-3F08E68F7FA0}" type="presParOf" srcId="{520BC394-FE40-4362-AEBE-71888C3B51AE}" destId="{16B165E9-0CDC-496E-A322-0F6B97A8469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32EB5-6C03-4950-A1FC-DD8B667FA24A}">
      <dsp:nvSpPr>
        <dsp:cNvPr id="0" name=""/>
        <dsp:cNvSpPr/>
      </dsp:nvSpPr>
      <dsp:spPr>
        <a:xfrm>
          <a:off x="0" y="0"/>
          <a:ext cx="6096000" cy="887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2100" kern="1200" smtClean="0">
              <a:latin typeface="Arial" panose="020B0604020202020204" pitchFamily="34" charset="0"/>
              <a:cs typeface="Arial" panose="020B0604020202020204" pitchFamily="34" charset="0"/>
            </a:rPr>
            <a:t>Magas rendelkezésre állás</a:t>
          </a:r>
          <a:endParaRPr lang="hu-HU" sz="2100" kern="1200" dirty="0"/>
        </a:p>
      </dsp:txBody>
      <dsp:txXfrm>
        <a:off x="1307931" y="0"/>
        <a:ext cx="4788068" cy="887316"/>
      </dsp:txXfrm>
    </dsp:sp>
    <dsp:sp modelId="{18D0DB20-8AE7-468F-B59E-413BE74D73B9}">
      <dsp:nvSpPr>
        <dsp:cNvPr id="0" name=""/>
        <dsp:cNvSpPr/>
      </dsp:nvSpPr>
      <dsp:spPr>
        <a:xfrm>
          <a:off x="88731" y="88731"/>
          <a:ext cx="1219200" cy="7098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A0C45-6187-4C99-AE3E-2C71C5E9D161}">
      <dsp:nvSpPr>
        <dsp:cNvPr id="0" name=""/>
        <dsp:cNvSpPr/>
      </dsp:nvSpPr>
      <dsp:spPr>
        <a:xfrm>
          <a:off x="0" y="976048"/>
          <a:ext cx="6096000" cy="887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Lefedettséget biztosít publikus mobil hálózatokkal nem lefedett helyeken</a:t>
          </a:r>
          <a:endParaRPr lang="hu-HU" sz="2100" kern="1200" dirty="0"/>
        </a:p>
      </dsp:txBody>
      <dsp:txXfrm>
        <a:off x="1307931" y="976048"/>
        <a:ext cx="4788068" cy="887316"/>
      </dsp:txXfrm>
    </dsp:sp>
    <dsp:sp modelId="{AF0824FE-F32D-4AB8-9F01-EE63E002D801}">
      <dsp:nvSpPr>
        <dsp:cNvPr id="0" name=""/>
        <dsp:cNvSpPr/>
      </dsp:nvSpPr>
      <dsp:spPr>
        <a:xfrm>
          <a:off x="88731" y="1064779"/>
          <a:ext cx="1219200" cy="7098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9BD04-DC8C-4A91-8938-7AD5D2AFCF2B}">
      <dsp:nvSpPr>
        <dsp:cNvPr id="0" name=""/>
        <dsp:cNvSpPr/>
      </dsp:nvSpPr>
      <dsp:spPr>
        <a:xfrm>
          <a:off x="0" y="1952096"/>
          <a:ext cx="6096000" cy="887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smtClean="0"/>
            <a:t>Országos lefedettség	95,71%</a:t>
          </a:r>
          <a:endParaRPr lang="hu-HU" sz="21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Főutak lefedettség	95,79%</a:t>
          </a:r>
          <a:endParaRPr lang="hu-HU" sz="2100" kern="1200" dirty="0"/>
        </a:p>
      </dsp:txBody>
      <dsp:txXfrm>
        <a:off x="1307931" y="1952096"/>
        <a:ext cx="4788068" cy="887316"/>
      </dsp:txXfrm>
    </dsp:sp>
    <dsp:sp modelId="{1A21AF19-0824-45A3-B906-2F12F793C33B}">
      <dsp:nvSpPr>
        <dsp:cNvPr id="0" name=""/>
        <dsp:cNvSpPr/>
      </dsp:nvSpPr>
      <dsp:spPr>
        <a:xfrm>
          <a:off x="88731" y="2040827"/>
          <a:ext cx="1219200" cy="7098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76136-255A-4997-B95C-E72072C03291}">
      <dsp:nvSpPr>
        <dsp:cNvPr id="0" name=""/>
        <dsp:cNvSpPr/>
      </dsp:nvSpPr>
      <dsp:spPr>
        <a:xfrm>
          <a:off x="0" y="2928144"/>
          <a:ext cx="6096000" cy="1405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Határszakaszok lefedettsége</a:t>
          </a:r>
          <a:endParaRPr lang="hu-HU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Ausztria      93,99%	Románia    99,7%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Szlovákia    79,91%	Szerbia       99,94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Ukrajna      99,91%	</a:t>
          </a:r>
          <a:r>
            <a:rPr lang="hu-HU" sz="1600" kern="1200" dirty="0" err="1" smtClean="0"/>
            <a:t>Horváto</a:t>
          </a:r>
          <a:r>
            <a:rPr lang="hu-HU" sz="1600" kern="1200" dirty="0" smtClean="0"/>
            <a:t>.    97,4%</a:t>
          </a:r>
          <a:endParaRPr lang="hu-HU" sz="1600" kern="1200" dirty="0"/>
        </a:p>
      </dsp:txBody>
      <dsp:txXfrm>
        <a:off x="1307931" y="2928144"/>
        <a:ext cx="4788068" cy="1405402"/>
      </dsp:txXfrm>
    </dsp:sp>
    <dsp:sp modelId="{ECFF9FA0-7D01-480F-A5B3-E4E83051DA02}">
      <dsp:nvSpPr>
        <dsp:cNvPr id="0" name=""/>
        <dsp:cNvSpPr/>
      </dsp:nvSpPr>
      <dsp:spPr>
        <a:xfrm>
          <a:off x="88731" y="3275918"/>
          <a:ext cx="1219200" cy="7098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F9FFEAF2-EDAF-44ED-A982-5C17A3636347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3815F7-8697-4041-9FD9-BB7BAECF6B1C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45525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A038426E-54C0-4C6F-9EC0-9D8C170A38DC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hu-H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4CBCA97-1623-4261-BCE1-BB2C2513FD2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716073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7" charset="-128"/>
        <a:cs typeface="ＭＳ Ｐゴシック" pitchFamily="2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7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7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7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7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ea typeface="ＭＳ Ｐゴシック" panose="020B0600070205080204" pitchFamily="34" charset="-128"/>
            </a:endParaRPr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DB6443A-86F7-47C3-89E1-A76B19C2D12B}" type="slidenum">
              <a:rPr lang="en-US" altLang="hu-HU" smtClean="0"/>
              <a:pPr/>
              <a:t>2</a:t>
            </a:fld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42459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Röviden el kéne mondani, hogy vannak alacsonyabb SLA szintek (tartalommal együtt), hogy érezzék, milyen preferált helyzetben vannak.</a:t>
            </a:r>
          </a:p>
        </p:txBody>
      </p:sp>
      <p:sp>
        <p:nvSpPr>
          <p:cNvPr id="184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CDE10E-9CDD-444A-93D8-E98E59BB9E63}" type="slidenum">
              <a:rPr lang="en-US" altLang="hu-HU" smtClean="0"/>
              <a:pPr/>
              <a:t>6</a:t>
            </a:fld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556406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Ide esetleg tüntessétek fel az elérhetőségeket (sales/marketing).</a:t>
            </a:r>
          </a:p>
        </p:txBody>
      </p:sp>
      <p:sp>
        <p:nvSpPr>
          <p:cNvPr id="2458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AA7DF3-8FBA-4210-B86D-2F133138F70F}" type="slidenum">
              <a:rPr lang="en-US" altLang="hu-HU" smtClean="0"/>
              <a:pPr/>
              <a:t>7</a:t>
            </a:fld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216080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5580063" y="765175"/>
            <a:ext cx="2232025" cy="215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1673225"/>
            <a:ext cx="3429000" cy="1470025"/>
          </a:xfrm>
          <a:prstGeom prst="rect">
            <a:avLst/>
          </a:prstGeom>
        </p:spPr>
        <p:txBody>
          <a:bodyPr vert="horz"/>
          <a:lstStyle>
            <a:lvl1pPr algn="l">
              <a:defRPr sz="3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2971800"/>
            <a:ext cx="3429000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5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FE9D3-9227-4A8D-B687-F1D61202A30F}" type="datetimeFigureOut">
              <a:rPr lang="hu-HU"/>
              <a:pPr>
                <a:defRPr/>
              </a:pPr>
              <a:t>2018. 11. 13.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44A27-BAB8-4976-905C-A9E037F6D4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771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0066"/>
          </a:xfrm>
          <a:prstGeom prst="rect">
            <a:avLst/>
          </a:prstGeom>
        </p:spPr>
        <p:txBody>
          <a:bodyPr vert="horz"/>
          <a:lstStyle>
            <a:lvl1pPr algn="l">
              <a:defRPr sz="3000" b="0" i="0">
                <a:solidFill>
                  <a:srgbClr val="0055A4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734273"/>
          </a:xfrm>
          <a:prstGeom prst="rect">
            <a:avLst/>
          </a:prstGeom>
        </p:spPr>
        <p:txBody>
          <a:bodyPr vert="horz"/>
          <a:lstStyle>
            <a:lvl1pPr>
              <a:defRPr sz="23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055A4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333333"/>
                </a:solidFill>
              </a:defRPr>
            </a:lvl5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16016" y="59199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716016" y="60723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716016" y="62247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81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179388" y="620713"/>
            <a:ext cx="8856662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3500" b="0" i="0" cap="all">
                <a:solidFill>
                  <a:srgbClr val="0055A4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16016" y="59199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716016" y="60723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716016" y="62247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74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563562"/>
          </a:xfrm>
          <a:prstGeom prst="rect">
            <a:avLst/>
          </a:prstGeom>
        </p:spPr>
        <p:txBody>
          <a:bodyPr vert="horz"/>
          <a:lstStyle>
            <a:lvl1pPr algn="l">
              <a:defRPr sz="3000" b="0" i="0">
                <a:solidFill>
                  <a:srgbClr val="0055A4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980728"/>
            <a:ext cx="4040188" cy="4810473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to edit Master text styles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5"/>
          </p:nvPr>
        </p:nvSpPr>
        <p:spPr>
          <a:xfrm>
            <a:off x="4646612" y="980729"/>
            <a:ext cx="4040188" cy="4810472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to edit Master text styles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16016" y="59199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716016" y="60723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716016" y="62247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98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 vert="horz"/>
          <a:lstStyle>
            <a:lvl1pPr algn="l">
              <a:defRPr sz="3000" b="0" i="0">
                <a:solidFill>
                  <a:srgbClr val="0055A4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76209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0" i="0">
                <a:solidFill>
                  <a:srgbClr val="333333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42827"/>
            <a:ext cx="4040188" cy="4048373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76209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0" i="0">
                <a:solidFill>
                  <a:srgbClr val="333333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42827"/>
            <a:ext cx="4041775" cy="4048373"/>
          </a:xfrm>
          <a:prstGeom prst="rect">
            <a:avLst/>
          </a:prstGeom>
        </p:spPr>
        <p:txBody>
          <a:bodyPr vert="horz"/>
          <a:lstStyle>
            <a:lvl1pPr>
              <a:defRPr sz="1600" b="0" i="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16016" y="59199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716016" y="60723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716016" y="62247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08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 vert="horz"/>
          <a:lstStyle>
            <a:lvl1pPr algn="l">
              <a:defRPr sz="3000" b="0" i="0">
                <a:solidFill>
                  <a:srgbClr val="0055A4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16016" y="59199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716016" y="60723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716016" y="62247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49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1089"/>
            <a:ext cx="3008313" cy="62160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0" i="0">
                <a:solidFill>
                  <a:srgbClr val="0055A4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71090"/>
            <a:ext cx="5111750" cy="5806182"/>
          </a:xfrm>
          <a:prstGeom prst="rect">
            <a:avLst/>
          </a:prstGeom>
        </p:spPr>
        <p:txBody>
          <a:bodyPr vert="horz"/>
          <a:lstStyle>
            <a:lvl1pPr>
              <a:defRPr sz="3000" b="0" i="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764704"/>
            <a:ext cx="3008313" cy="51125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333333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16016" y="59199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716016" y="60723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716016" y="62247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399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179388" y="549275"/>
            <a:ext cx="8856662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0" i="0">
                <a:solidFill>
                  <a:srgbClr val="0055A4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16016" y="59199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716016" y="60723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716016" y="6224736"/>
            <a:ext cx="1676400" cy="2286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04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5580063" y="765175"/>
            <a:ext cx="2232025" cy="215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1673225"/>
            <a:ext cx="3429000" cy="1470025"/>
          </a:xfrm>
          <a:prstGeom prst="rect">
            <a:avLst/>
          </a:prstGeom>
        </p:spPr>
        <p:txBody>
          <a:bodyPr vert="horz"/>
          <a:lstStyle>
            <a:lvl1pPr algn="l">
              <a:defRPr sz="3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2971800"/>
            <a:ext cx="3429000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2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7.pn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76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27" charset="-128"/>
          <a:cs typeface="ＭＳ Ｐゴシック" pitchFamily="2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7" charset="0"/>
          <a:ea typeface="ＭＳ Ｐゴシック" pitchFamily="27" charset="-128"/>
          <a:cs typeface="ＭＳ Ｐゴシック" pitchFamily="2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7" charset="0"/>
          <a:ea typeface="ＭＳ Ｐゴシック" pitchFamily="27" charset="-128"/>
          <a:cs typeface="ＭＳ Ｐゴシック" pitchFamily="2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7" charset="0"/>
          <a:ea typeface="ＭＳ Ｐゴシック" pitchFamily="27" charset="-128"/>
          <a:cs typeface="ＭＳ Ｐゴシック" pitchFamily="2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7" charset="0"/>
          <a:ea typeface="ＭＳ Ｐゴシック" pitchFamily="27" charset="-128"/>
          <a:cs typeface="ＭＳ Ｐゴシック" pitchFamily="2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7" charset="0"/>
          <a:ea typeface="ＭＳ Ｐゴシック" pitchFamily="27" charset="-128"/>
          <a:cs typeface="ＭＳ Ｐゴシック" pitchFamily="2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7" charset="0"/>
          <a:ea typeface="ＭＳ Ｐゴシック" pitchFamily="27" charset="-128"/>
          <a:cs typeface="ＭＳ Ｐゴシック" pitchFamily="2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7" charset="0"/>
          <a:ea typeface="ＭＳ Ｐゴシック" pitchFamily="27" charset="-128"/>
          <a:cs typeface="ＭＳ Ｐゴシック" pitchFamily="2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7" charset="0"/>
          <a:ea typeface="ＭＳ Ｐゴシック" pitchFamily="27" charset="-128"/>
          <a:cs typeface="ＭＳ Ｐゴシック" pitchFamily="2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27" charset="-128"/>
          <a:cs typeface="ＭＳ Ｐゴシック" pitchFamily="2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27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27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27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27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4648200" y="6524625"/>
            <a:ext cx="1219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75AA2083-9639-4F08-B4FD-5B260E4E4978}" type="slidenum">
              <a:rPr lang="en-US" altLang="hu-HU" sz="900" smtClean="0">
                <a:solidFill>
                  <a:srgbClr val="7F7F7F"/>
                </a:solidFill>
                <a:latin typeface="Optima LH EastA Roman" pitchFamily="27" charset="0"/>
              </a:rPr>
              <a:pPr eaLnBrk="1" hangingPunct="1">
                <a:defRPr/>
              </a:pPr>
              <a:t>‹#›</a:t>
            </a:fld>
            <a:r>
              <a:rPr lang="en-US" altLang="hu-HU" sz="900" smtClean="0">
                <a:solidFill>
                  <a:srgbClr val="7F7F7F"/>
                </a:solidFill>
                <a:latin typeface="Optima LH EastA Roman" pitchFamily="27" charset="0"/>
              </a:rPr>
              <a:t> </a:t>
            </a:r>
            <a:r>
              <a:rPr lang="en-US" altLang="hu-HU" sz="900" smtClean="0">
                <a:solidFill>
                  <a:srgbClr val="7F7F7F"/>
                </a:solidFill>
              </a:rPr>
              <a:t>oldal</a:t>
            </a:r>
          </a:p>
        </p:txBody>
      </p:sp>
      <p:pic>
        <p:nvPicPr>
          <p:cNvPr id="1027" name="Picture 2" descr="D:\Users\TakacsM\Desktop\blank.bmp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127750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Kép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70090" r="51488" b="3244"/>
          <a:stretch>
            <a:fillRect/>
          </a:stretch>
        </p:blipFill>
        <p:spPr bwMode="auto">
          <a:xfrm>
            <a:off x="3059113" y="5876925"/>
            <a:ext cx="13684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 flipH="1" flipV="1">
            <a:off x="190500" y="5876925"/>
            <a:ext cx="8774113" cy="79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30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927725"/>
            <a:ext cx="64928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927725"/>
            <a:ext cx="6477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19800"/>
            <a:ext cx="18002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zövegdoboz 15"/>
          <p:cNvSpPr txBox="1"/>
          <p:nvPr userDrawn="1"/>
        </p:nvSpPr>
        <p:spPr>
          <a:xfrm>
            <a:off x="7667625" y="6321425"/>
            <a:ext cx="11160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sz="1050" b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www.pro-m.hu</a:t>
            </a:r>
            <a:endParaRPr lang="hu-HU" sz="1050" b="1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pic>
        <p:nvPicPr>
          <p:cNvPr id="1034" name="Picture 1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927725"/>
            <a:ext cx="6492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Egyenes összekötő 16"/>
          <p:cNvCxnSpPr/>
          <p:nvPr userDrawn="1"/>
        </p:nvCxnSpPr>
        <p:spPr>
          <a:xfrm flipH="1">
            <a:off x="179388" y="684213"/>
            <a:ext cx="8767762" cy="79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1" r:id="rId1"/>
    <p:sldLayoutId id="2147484977" r:id="rId2"/>
    <p:sldLayoutId id="2147484972" r:id="rId3"/>
    <p:sldLayoutId id="2147484973" r:id="rId4"/>
    <p:sldLayoutId id="2147484974" r:id="rId5"/>
    <p:sldLayoutId id="2147484975" r:id="rId6"/>
    <p:sldLayoutId id="2147484978" r:id="rId7"/>
    <p:sldLayoutId id="2147484979" r:id="rId8"/>
    <p:sldLayoutId id="2147484980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ctrTitle"/>
          </p:nvPr>
        </p:nvSpPr>
        <p:spPr bwMode="auto">
          <a:xfrm>
            <a:off x="1619250" y="1556792"/>
            <a:ext cx="6318250" cy="252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hu-HU" altLang="hu-HU" sz="4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EDR </a:t>
            </a:r>
            <a:r>
              <a:rPr lang="hu-HU" altLang="hu-HU" sz="48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duál</a:t>
            </a:r>
            <a:r>
              <a:rPr lang="hu-HU" altLang="hu-HU" sz="4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nagysebességű </a:t>
            </a:r>
            <a:r>
              <a:rPr lang="hu-HU" altLang="hu-HU" sz="4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mobil adatszolgáltatás</a:t>
            </a:r>
          </a:p>
        </p:txBody>
      </p:sp>
      <p:pic>
        <p:nvPicPr>
          <p:cNvPr id="9219" name="Picture 5" descr="Képtalálat a következőre: „lte450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51400"/>
            <a:ext cx="2808287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836613"/>
            <a:ext cx="777398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ím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LTE450 hálózat</a:t>
            </a:r>
          </a:p>
        </p:txBody>
      </p:sp>
      <p:pic>
        <p:nvPicPr>
          <p:cNvPr id="12292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990850"/>
            <a:ext cx="19335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95601031"/>
              </p:ext>
            </p:extLst>
          </p:nvPr>
        </p:nvGraphicFramePr>
        <p:xfrm>
          <a:off x="1524000" y="1116856"/>
          <a:ext cx="6096000" cy="4337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>
                <a:latin typeface="Arial" panose="020B0604020202020204" pitchFamily="34" charset="0"/>
                <a:cs typeface="Arial" panose="020B0604020202020204" pitchFamily="34" charset="0"/>
              </a:rPr>
              <a:t>Alkalmazási lehetőségek</a:t>
            </a:r>
          </a:p>
        </p:txBody>
      </p:sp>
      <p:pic>
        <p:nvPicPr>
          <p:cNvPr id="19459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95313"/>
            <a:ext cx="8747125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Szövegdoboz 2"/>
          <p:cNvSpPr txBox="1">
            <a:spLocks noChangeArrowheads="1"/>
          </p:cNvSpPr>
          <p:nvPr/>
        </p:nvSpPr>
        <p:spPr bwMode="auto">
          <a:xfrm>
            <a:off x="1482725" y="1360488"/>
            <a:ext cx="162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hu-HU" altLang="hu-HU"/>
              <a:t>Flotta követés</a:t>
            </a:r>
          </a:p>
        </p:txBody>
      </p:sp>
      <p:sp>
        <p:nvSpPr>
          <p:cNvPr id="19461" name="Téglalap 4"/>
          <p:cNvSpPr>
            <a:spLocks noChangeArrowheads="1"/>
          </p:cNvSpPr>
          <p:nvPr/>
        </p:nvSpPr>
        <p:spPr bwMode="auto">
          <a:xfrm>
            <a:off x="5580063" y="998538"/>
            <a:ext cx="3671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hu-HU" altLang="hu-HU">
                <a:cs typeface="Arial" panose="020B0604020202020204" pitchFamily="34" charset="0"/>
              </a:rPr>
              <a:t>Kis-közepes sávszélesség igényű, nem valósidejű alkalmazások kiszolgálása</a:t>
            </a:r>
          </a:p>
        </p:txBody>
      </p:sp>
      <p:sp>
        <p:nvSpPr>
          <p:cNvPr id="19462" name="Téglalap 5"/>
          <p:cNvSpPr>
            <a:spLocks noChangeArrowheads="1"/>
          </p:cNvSpPr>
          <p:nvPr/>
        </p:nvSpPr>
        <p:spPr bwMode="auto">
          <a:xfrm>
            <a:off x="6240463" y="2632075"/>
            <a:ext cx="2582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hu-HU" altLang="hu-HU">
                <a:cs typeface="Arial" panose="020B0604020202020204" pitchFamily="34" charset="0"/>
              </a:rPr>
              <a:t>Infrastruktúra felügyelet</a:t>
            </a:r>
          </a:p>
        </p:txBody>
      </p:sp>
      <p:sp>
        <p:nvSpPr>
          <p:cNvPr id="19463" name="Téglalap 6"/>
          <p:cNvSpPr>
            <a:spLocks noChangeArrowheads="1"/>
          </p:cNvSpPr>
          <p:nvPr/>
        </p:nvSpPr>
        <p:spPr bwMode="auto">
          <a:xfrm>
            <a:off x="0" y="5003800"/>
            <a:ext cx="3595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hu-HU" altLang="hu-HU">
                <a:cs typeface="Arial" panose="020B0604020202020204" pitchFamily="34" charset="0"/>
              </a:rPr>
              <a:t>Környezetvédelmi, ipari  mérések</a:t>
            </a:r>
            <a:endParaRPr lang="hu-HU" altLang="hu-HU"/>
          </a:p>
        </p:txBody>
      </p:sp>
      <p:sp>
        <p:nvSpPr>
          <p:cNvPr id="19464" name="Téglalap 7"/>
          <p:cNvSpPr>
            <a:spLocks noChangeArrowheads="1"/>
          </p:cNvSpPr>
          <p:nvPr/>
        </p:nvSpPr>
        <p:spPr bwMode="auto">
          <a:xfrm>
            <a:off x="7938" y="2308225"/>
            <a:ext cx="2619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hu-HU" altLang="hu-HU">
                <a:cs typeface="Arial" panose="020B0604020202020204" pitchFamily="34" charset="0"/>
              </a:rPr>
              <a:t>Szekvenciális álló, kisfelbontású mozgókép továbbítás</a:t>
            </a:r>
          </a:p>
        </p:txBody>
      </p:sp>
      <p:sp>
        <p:nvSpPr>
          <p:cNvPr id="19465" name="Téglalap 10"/>
          <p:cNvSpPr>
            <a:spLocks noChangeArrowheads="1"/>
          </p:cNvSpPr>
          <p:nvPr/>
        </p:nvSpPr>
        <p:spPr bwMode="auto">
          <a:xfrm>
            <a:off x="101600" y="3500438"/>
            <a:ext cx="222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hu-HU" altLang="hu-HU">
                <a:cs typeface="Arial" panose="020B0604020202020204" pitchFamily="34" charset="0"/>
              </a:rPr>
              <a:t>Katasztrófavédelem</a:t>
            </a:r>
          </a:p>
        </p:txBody>
      </p:sp>
      <p:sp>
        <p:nvSpPr>
          <p:cNvPr id="19466" name="Szövegdoboz 13"/>
          <p:cNvSpPr txBox="1">
            <a:spLocks noChangeArrowheads="1"/>
          </p:cNvSpPr>
          <p:nvPr/>
        </p:nvSpPr>
        <p:spPr bwMode="auto">
          <a:xfrm>
            <a:off x="6172200" y="3560763"/>
            <a:ext cx="155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hu-HU" altLang="hu-HU"/>
              <a:t>Távfelügyelet</a:t>
            </a:r>
          </a:p>
        </p:txBody>
      </p:sp>
      <p:sp>
        <p:nvSpPr>
          <p:cNvPr id="19467" name="Szövegdoboz 14"/>
          <p:cNvSpPr txBox="1">
            <a:spLocks noChangeArrowheads="1"/>
          </p:cNvSpPr>
          <p:nvPr/>
        </p:nvSpPr>
        <p:spPr bwMode="auto">
          <a:xfrm>
            <a:off x="4999038" y="5003800"/>
            <a:ext cx="3903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hu-HU" altLang="hu-HU"/>
              <a:t>Azonosító adatok küldése, fogadása</a:t>
            </a:r>
          </a:p>
        </p:txBody>
      </p:sp>
      <p:sp>
        <p:nvSpPr>
          <p:cNvPr id="19468" name="Szövegdoboz 15"/>
          <p:cNvSpPr txBox="1">
            <a:spLocks noChangeArrowheads="1"/>
          </p:cNvSpPr>
          <p:nvPr/>
        </p:nvSpPr>
        <p:spPr bwMode="auto">
          <a:xfrm>
            <a:off x="6091238" y="2041525"/>
            <a:ext cx="1249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hu-HU" altLang="hu-HU"/>
              <a:t>Telemetria</a:t>
            </a:r>
          </a:p>
        </p:txBody>
      </p:sp>
      <p:sp>
        <p:nvSpPr>
          <p:cNvPr id="19469" name="Szövegdoboz 16"/>
          <p:cNvSpPr txBox="1">
            <a:spLocks noChangeArrowheads="1"/>
          </p:cNvSpPr>
          <p:nvPr/>
        </p:nvSpPr>
        <p:spPr bwMode="auto">
          <a:xfrm>
            <a:off x="5859463" y="4291013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hu-HU" altLang="hu-HU"/>
              <a:t>Veszélyes árúk szállításának ellenőrzése</a:t>
            </a:r>
          </a:p>
        </p:txBody>
      </p:sp>
      <p:sp>
        <p:nvSpPr>
          <p:cNvPr id="19470" name="Szövegdoboz 17"/>
          <p:cNvSpPr txBox="1">
            <a:spLocks noChangeArrowheads="1"/>
          </p:cNvSpPr>
          <p:nvPr/>
        </p:nvSpPr>
        <p:spPr bwMode="auto">
          <a:xfrm>
            <a:off x="387350" y="4291013"/>
            <a:ext cx="2270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hu-HU" altLang="hu-HU"/>
              <a:t>Riasztó és beléptető rendszerek</a:t>
            </a:r>
          </a:p>
        </p:txBody>
      </p:sp>
      <p:sp>
        <p:nvSpPr>
          <p:cNvPr id="19471" name="Szövegdoboz 18"/>
          <p:cNvSpPr txBox="1">
            <a:spLocks noChangeArrowheads="1"/>
          </p:cNvSpPr>
          <p:nvPr/>
        </p:nvSpPr>
        <p:spPr bwMode="auto">
          <a:xfrm>
            <a:off x="177800" y="1858963"/>
            <a:ext cx="247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hu-HU" altLang="hu-HU"/>
              <a:t>Adatbázis kapcsolatok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42950"/>
            <a:ext cx="8610152" cy="5070436"/>
          </a:xfrm>
          <a:prstGeom prst="rect">
            <a:avLst/>
          </a:prstGeom>
        </p:spPr>
      </p:pic>
      <p:sp>
        <p:nvSpPr>
          <p:cNvPr id="14338" name="Cím 1"/>
          <p:cNvSpPr>
            <a:spLocks noGrp="1"/>
          </p:cNvSpPr>
          <p:nvPr>
            <p:ph type="title"/>
          </p:nvPr>
        </p:nvSpPr>
        <p:spPr bwMode="auto">
          <a:xfrm>
            <a:off x="457199" y="188913"/>
            <a:ext cx="8404473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dirty="0">
                <a:cs typeface="Arial" panose="020B0604020202020204" pitchFamily="34" charset="0"/>
              </a:rPr>
              <a:t>Gépjárműbe szerelhető </a:t>
            </a:r>
            <a:r>
              <a:rPr lang="hu-HU" altLang="hu-HU" dirty="0" smtClean="0">
                <a:cs typeface="Arial" panose="020B0604020202020204" pitchFamily="34" charset="0"/>
              </a:rPr>
              <a:t>szélessávú szolgáltatás</a:t>
            </a:r>
            <a:endParaRPr lang="hu-HU" altLang="hu-HU" dirty="0"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5004048" y="1127126"/>
            <a:ext cx="3857625" cy="338199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/>
              <a:t>Magas </a:t>
            </a:r>
            <a:r>
              <a:rPr lang="hu-HU" sz="2400" b="1" dirty="0" smtClean="0"/>
              <a:t>rendelkezésre állás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dirty="0" err="1" smtClean="0"/>
              <a:t>Georedundáns</a:t>
            </a:r>
            <a:r>
              <a:rPr lang="hu-HU" sz="2400" dirty="0" smtClean="0"/>
              <a:t> rendszerelemek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Redundáns adatkapcsolat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Kontrollált </a:t>
            </a:r>
            <a:r>
              <a:rPr lang="hu-HU" sz="2400" dirty="0" err="1" smtClean="0"/>
              <a:t>WiFi</a:t>
            </a:r>
            <a:r>
              <a:rPr lang="hu-HU" sz="2400" dirty="0" smtClean="0"/>
              <a:t> kapcsolat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Nem limitált adatcsomagok</a:t>
            </a:r>
            <a:endParaRPr lang="hu-HU" sz="2400" dirty="0"/>
          </a:p>
        </p:txBody>
      </p:sp>
      <p:sp>
        <p:nvSpPr>
          <p:cNvPr id="8" name="Lekerekített téglalap 7"/>
          <p:cNvSpPr/>
          <p:nvPr/>
        </p:nvSpPr>
        <p:spPr>
          <a:xfrm>
            <a:off x="179512" y="1127125"/>
            <a:ext cx="4176266" cy="33819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/>
              <a:t>E2E </a:t>
            </a:r>
            <a:r>
              <a:rPr lang="hu-HU" sz="2400" b="1" dirty="0" smtClean="0"/>
              <a:t>információ biztonság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Titkosított adatkapcsolat (</a:t>
            </a:r>
            <a:r>
              <a:rPr lang="hu-HU" sz="2400" dirty="0" err="1" smtClean="0"/>
              <a:t>IPSesc</a:t>
            </a:r>
            <a:r>
              <a:rPr lang="hu-HU" sz="24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Titkosított </a:t>
            </a:r>
            <a:r>
              <a:rPr lang="hu-HU" sz="2400" dirty="0" err="1" smtClean="0"/>
              <a:t>WiFi</a:t>
            </a:r>
            <a:endParaRPr lang="hu-HU" sz="24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Tanúsítvány alapú hitelesítés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Eszközmenedzsment (MDM)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Nincs internet forgalom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zövegdoboz 174"/>
          <p:cNvSpPr txBox="1">
            <a:spLocks noChangeArrowheads="1"/>
          </p:cNvSpPr>
          <p:nvPr/>
        </p:nvSpPr>
        <p:spPr bwMode="auto">
          <a:xfrm>
            <a:off x="311150" y="188913"/>
            <a:ext cx="8375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hu-HU" altLang="hu-HU" sz="3000" dirty="0">
                <a:solidFill>
                  <a:srgbClr val="0055A4"/>
                </a:solidFill>
                <a:cs typeface="Arial" panose="020B0604020202020204" pitchFamily="34" charset="0"/>
              </a:rPr>
              <a:t>Gépjárműbe szerelhető </a:t>
            </a:r>
            <a:r>
              <a:rPr lang="hu-HU" altLang="hu-HU" sz="3000" dirty="0" smtClean="0">
                <a:solidFill>
                  <a:srgbClr val="0055A4"/>
                </a:solidFill>
                <a:cs typeface="Arial" panose="020B0604020202020204" pitchFamily="34" charset="0"/>
              </a:rPr>
              <a:t>eszközök</a:t>
            </a:r>
            <a:endParaRPr lang="hu-HU" altLang="hu-HU" sz="3000" dirty="0">
              <a:solidFill>
                <a:srgbClr val="0055A4"/>
              </a:solidFill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" y="908720"/>
            <a:ext cx="5226510" cy="183052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03" y="3429000"/>
            <a:ext cx="2888335" cy="2158229"/>
          </a:xfrm>
          <a:prstGeom prst="rect">
            <a:avLst/>
          </a:prstGeom>
        </p:spPr>
      </p:pic>
      <p:sp>
        <p:nvSpPr>
          <p:cNvPr id="9" name="Tartalom helye 2"/>
          <p:cNvSpPr txBox="1">
            <a:spLocks/>
          </p:cNvSpPr>
          <p:nvPr/>
        </p:nvSpPr>
        <p:spPr bwMode="auto">
          <a:xfrm>
            <a:off x="5292080" y="773230"/>
            <a:ext cx="3787552" cy="5104042"/>
          </a:xfrm>
          <a:prstGeom prst="rect">
            <a:avLst/>
          </a:prstGeom>
          <a:solidFill>
            <a:schemeClr val="bg1"/>
          </a:solidFill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200" dirty="0"/>
              <a:t>Autóba építhető </a:t>
            </a:r>
            <a:r>
              <a:rPr lang="hu-HU" sz="2200" dirty="0" smtClean="0"/>
              <a:t>kivitel</a:t>
            </a:r>
            <a:endParaRPr lang="hu-HU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200" dirty="0"/>
              <a:t>LTE450 &amp; publikus LTE modem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200" dirty="0"/>
              <a:t>IPSec </a:t>
            </a:r>
            <a:r>
              <a:rPr lang="hu-HU" sz="2200" dirty="0" smtClean="0"/>
              <a:t>E2E forgalom </a:t>
            </a:r>
            <a:r>
              <a:rPr lang="hu-HU" sz="2200" dirty="0"/>
              <a:t>titkosítás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200" dirty="0"/>
              <a:t>Centralizált vezérlésű AP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200" dirty="0"/>
              <a:t>Quality of Service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200" dirty="0" smtClean="0"/>
              <a:t>Forgalom prioritás </a:t>
            </a:r>
            <a:r>
              <a:rPr lang="hu-HU" sz="2200" dirty="0"/>
              <a:t>kezelés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200" dirty="0" smtClean="0"/>
              <a:t>Távfelügyelet, távmenedzsment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200" dirty="0"/>
              <a:t>WPA2-Enterprise és 802.1x hitelesítés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200" dirty="0"/>
              <a:t>Automatikus tanúsítvány terjesztés</a:t>
            </a:r>
            <a:endParaRPr lang="en-US" sz="2200" dirty="0"/>
          </a:p>
          <a:p>
            <a:pPr marL="342900" indent="-342900" algn="l" defTabSz="914400">
              <a:buFont typeface="Arial" panose="020B0604020202020204" pitchFamily="34" charset="0"/>
              <a:buChar char="•"/>
            </a:pPr>
            <a:endParaRPr lang="hu-HU" alt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>
                <a:latin typeface="Arial" panose="020B0604020202020204" pitchFamily="34" charset="0"/>
                <a:cs typeface="Arial" panose="020B0604020202020204" pitchFamily="34" charset="0"/>
              </a:rPr>
              <a:t>Előfizetői kategória</a:t>
            </a: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idx="1"/>
          </p:nvPr>
        </p:nvGraphicFramePr>
        <p:xfrm>
          <a:off x="827088" y="1079500"/>
          <a:ext cx="6985000" cy="4176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0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SLA csomagok</a:t>
                      </a:r>
                      <a:endParaRPr lang="hu-HU" sz="20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H1-Kiemelt</a:t>
                      </a:r>
                      <a:endParaRPr lang="hu-HU" sz="20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0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Éves rendelkezésre állás</a:t>
                      </a:r>
                      <a:endParaRPr lang="hu-HU" sz="2000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99,80%</a:t>
                      </a:r>
                      <a:endParaRPr lang="hu-HU" sz="20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1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Garantált minimum sávszélesség </a:t>
                      </a:r>
                      <a:r>
                        <a:rPr lang="hu-HU" sz="2000">
                          <a:effectLst/>
                        </a:rPr>
                        <a:t>fix </a:t>
                      </a:r>
                      <a:r>
                        <a:rPr lang="hu-HU" sz="2000" smtClean="0">
                          <a:effectLst/>
                        </a:rPr>
                        <a:t>végpontok </a:t>
                      </a:r>
                      <a:r>
                        <a:rPr lang="hu-HU" sz="2000" dirty="0">
                          <a:effectLst/>
                        </a:rPr>
                        <a:t>esetén</a:t>
                      </a:r>
                      <a:endParaRPr lang="hu-HU" sz="20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500/250 </a:t>
                      </a:r>
                      <a:r>
                        <a:rPr lang="hu-HU" sz="2000" dirty="0" err="1" smtClean="0">
                          <a:effectLst/>
                        </a:rPr>
                        <a:t>kbps</a:t>
                      </a:r>
                      <a:endParaRPr lang="hu-HU" sz="20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41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Garantált minimum sávszélesség </a:t>
                      </a:r>
                      <a:r>
                        <a:rPr lang="hu-HU" sz="2000">
                          <a:effectLst/>
                        </a:rPr>
                        <a:t>mobil </a:t>
                      </a:r>
                      <a:r>
                        <a:rPr lang="hu-HU" sz="2000" smtClean="0">
                          <a:effectLst/>
                        </a:rPr>
                        <a:t>végpontok </a:t>
                      </a:r>
                      <a:r>
                        <a:rPr lang="hu-HU" sz="2000" dirty="0">
                          <a:effectLst/>
                        </a:rPr>
                        <a:t>esetén</a:t>
                      </a:r>
                      <a:endParaRPr lang="hu-HU" sz="20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200/100 </a:t>
                      </a:r>
                      <a:r>
                        <a:rPr lang="hu-HU" sz="2000" smtClean="0">
                          <a:effectLst/>
                        </a:rPr>
                        <a:t>kbps</a:t>
                      </a:r>
                      <a:endParaRPr lang="hu-HU" sz="20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0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Maximum letöltési sebesség </a:t>
                      </a:r>
                      <a:endParaRPr lang="hu-HU" sz="20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Mbps</a:t>
                      </a:r>
                      <a:endParaRPr lang="hu-H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47" marR="44447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0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Maximum feltöltési sebesség</a:t>
                      </a:r>
                      <a:endParaRPr lang="hu-HU" sz="2000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Mbps</a:t>
                      </a:r>
                      <a:endParaRPr lang="hu-H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47" marR="44447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ctrTitle"/>
          </p:nvPr>
        </p:nvSpPr>
        <p:spPr bwMode="auto">
          <a:xfrm>
            <a:off x="1619250" y="2565400"/>
            <a:ext cx="653415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44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Köszönöm a figyelmet!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>
        <a:prstTxWarp prst="textNoShape">
          <a:avLst/>
        </a:prstTxWarp>
        <a:spAutoFit/>
      </a:bodyPr>
      <a:lstStyle>
        <a:defPPr>
          <a:defRPr sz="900" dirty="0" err="1">
            <a:solidFill>
              <a:srgbClr val="7F7F7F"/>
            </a:solidFill>
            <a:latin typeface="Optima LH EastA Roman" pitchFamily="27" charset="0"/>
            <a:ea typeface="Optima LH EastA Roman" pitchFamily="27" charset="0"/>
            <a:cs typeface="Optima LH EastA Roman" pitchFamily="27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6536</TotalTime>
  <Words>218</Words>
  <Application>Microsoft Office PowerPoint</Application>
  <PresentationFormat>Diavetítés a képernyőre (4:3 oldalarány)</PresentationFormat>
  <Paragraphs>64</Paragraphs>
  <Slides>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Optima LH EastA Roman</vt:lpstr>
      <vt:lpstr>Times New Roman</vt:lpstr>
      <vt:lpstr>Office Theme</vt:lpstr>
      <vt:lpstr>Egyéni tervezés</vt:lpstr>
      <vt:lpstr>EDR duál nagysebességű mobil adatszolgáltatás</vt:lpstr>
      <vt:lpstr>LTE450 hálózat</vt:lpstr>
      <vt:lpstr>Alkalmazási lehetőségek</vt:lpstr>
      <vt:lpstr>Gépjárműbe szerelhető szélessávú szolgáltatás</vt:lpstr>
      <vt:lpstr>PowerPoint-bemutató</vt:lpstr>
      <vt:lpstr>Előfizetői kategória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Csizmás Pál</dc:creator>
  <cp:lastModifiedBy>Szűcs Péter</cp:lastModifiedBy>
  <cp:revision>757</cp:revision>
  <cp:lastPrinted>2016-11-02T08:23:34Z</cp:lastPrinted>
  <dcterms:created xsi:type="dcterms:W3CDTF">2009-07-07T20:53:03Z</dcterms:created>
  <dcterms:modified xsi:type="dcterms:W3CDTF">2018-11-13T15:38:47Z</dcterms:modified>
</cp:coreProperties>
</file>